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B9E"/>
    <a:srgbClr val="036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2D6D9-7019-452B-8484-8987CC3F5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7288" y="726905"/>
            <a:ext cx="6630215" cy="270209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605BDD-C611-4A14-ADB7-8E80553E7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7288" y="3835152"/>
            <a:ext cx="6630214" cy="14226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114AC-7454-4A35-9DB5-9A138004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Nombre Profesor - Contacto</a:t>
            </a:r>
          </a:p>
        </p:txBody>
      </p:sp>
      <p:pic>
        <p:nvPicPr>
          <p:cNvPr id="7" name="Imagen 6" descr="usm-logo.png">
            <a:extLst>
              <a:ext uri="{FF2B5EF4-FFF2-40B4-BE49-F238E27FC236}">
                <a16:creationId xmlns:a16="http://schemas.microsoft.com/office/drawing/2014/main" id="{E1037116-C163-4A85-95C7-5068E681B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34" y="2803406"/>
            <a:ext cx="2581966" cy="12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F044B-DD08-40D8-9907-8B2C88B1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62A50D-A0A4-4E64-AB19-AC99063B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8C3560-BFE6-4625-B470-E6EA75180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EC7DA7-5AFA-4554-B956-F89B2F98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27-10-2024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63BD8D-45DF-4E58-8EC3-A4095952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C5FD33-6A25-43BC-9C3C-8D5B82E0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B3C9F661-28D8-45CD-9DE4-D3089BBEB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/>
          <a:stretch/>
        </p:blipFill>
        <p:spPr>
          <a:xfrm>
            <a:off x="481012" y="457201"/>
            <a:ext cx="355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5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BD46D-C6DF-4F43-BE7E-2C9AD263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E12079-BB9F-47CD-8B37-37CC3AAE0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74B778-66B2-4867-B888-102E1DD39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7ECAE8-B3D5-4FD2-91BF-B38AFEC9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27-10-2024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04367C-216D-4B70-A109-FADDD919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AB30D7-D286-47E9-B551-37C7FAEB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6AD9A3B9-0DB3-4EAD-B5F0-BAA0BF75E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/>
          <a:stretch/>
        </p:blipFill>
        <p:spPr>
          <a:xfrm>
            <a:off x="481012" y="457201"/>
            <a:ext cx="355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30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6876A-6020-4218-99C5-FE58DE35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B981F9-EE09-4DE7-902F-A441E71A3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9A28F-C6FC-4987-9938-647D8554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27-10-2024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C11BD1-D3B9-41F7-8F8F-6F38F632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2149A1-A68C-4095-B165-04C59B69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726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DCE5B5-EE92-4AF5-B556-AB0D388FD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087B53-C828-4C66-B043-69E6F2050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D2E8B-7817-4174-BE3A-C42BA1C9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27-10-2024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3F9D51-47D6-496A-A832-0668F212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21ECF9-31DD-4908-801D-3D4D2CFE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0618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sm-logo.png">
            <a:extLst>
              <a:ext uri="{FF2B5EF4-FFF2-40B4-BE49-F238E27FC236}">
                <a16:creationId xmlns:a16="http://schemas.microsoft.com/office/drawing/2014/main" id="{60E3EAAA-DBBA-4315-8C0F-EBDAC0CEFA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17" y="2803406"/>
            <a:ext cx="2581966" cy="12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8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 Animad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FDB5EF-235F-4C88-AF42-B877BE59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27-10-2024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AED01C-3FCD-4BA3-B237-DEB43C50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CB8FF-FF9C-4284-A158-4D1515CF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  <p:pic>
        <p:nvPicPr>
          <p:cNvPr id="5" name="in-institucional-franjas">
            <a:hlinkClick r:id="" action="ppaction://media"/>
            <a:extLst>
              <a:ext uri="{FF2B5EF4-FFF2-40B4-BE49-F238E27FC236}">
                <a16:creationId xmlns:a16="http://schemas.microsoft.com/office/drawing/2014/main" id="{5FA51E26-616E-4A7F-B3BB-0B553D3D391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aptura de pantalla 2020-06-12 a la(s) 7.02.29 p. m..png">
            <a:extLst>
              <a:ext uri="{FF2B5EF4-FFF2-40B4-BE49-F238E27FC236}">
                <a16:creationId xmlns:a16="http://schemas.microsoft.com/office/drawing/2014/main" id="{84D80EF9-D662-4373-A6C2-BE5C20F320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255100-EAB7-4CF0-B28F-EC341D36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8A3827-9AA4-498F-A73C-DD57E60D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0F6BEE-4733-45AB-AC7B-03D99457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27-10-2024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CC3F83-CB9D-425D-B15F-57DD099B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771901-8300-49D2-B726-D51C98A1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1078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Anim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aptura de pantalla 2020-06-12 a la(s) 7.02.29 p. m..png">
            <a:extLst>
              <a:ext uri="{FF2B5EF4-FFF2-40B4-BE49-F238E27FC236}">
                <a16:creationId xmlns:a16="http://schemas.microsoft.com/office/drawing/2014/main" id="{84D80EF9-D662-4373-A6C2-BE5C20F32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3073"/>
          <a:stretch/>
        </p:blipFill>
        <p:spPr>
          <a:xfrm>
            <a:off x="0" y="477837"/>
            <a:ext cx="12191999" cy="5214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255100-EAB7-4CF0-B28F-EC341D36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535384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8A3827-9AA4-498F-A73C-DD57E60D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0F6BEE-4733-45AB-AC7B-03D99457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27-10-2024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CC3F83-CB9D-425D-B15F-57DD099B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771901-8300-49D2-B726-D51C98A1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 dirty="0"/>
          </a:p>
        </p:txBody>
      </p:sp>
      <p:pic>
        <p:nvPicPr>
          <p:cNvPr id="9" name="Imagen 8" descr="Forma, Rectángulo&#10;&#10;Descripción generada automáticamente">
            <a:extLst>
              <a:ext uri="{FF2B5EF4-FFF2-40B4-BE49-F238E27FC236}">
                <a16:creationId xmlns:a16="http://schemas.microsoft.com/office/drawing/2014/main" id="{B6BF9BEC-5008-4A67-9C06-C3C5C69EA0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837"/>
            <a:ext cx="173831" cy="5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4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D0F7F-F82E-4394-BC7E-FB0088FF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A1EA10-4536-48B4-9AE8-D26D50A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A765A3-4F99-443B-AE62-9C532CDA6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FA7A0-6E9B-4CA0-B93F-77C058F2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2A44FC-B3C3-4F86-94FE-9C2550CC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 dirty="0"/>
          </a:p>
        </p:txBody>
      </p:sp>
      <p:pic>
        <p:nvPicPr>
          <p:cNvPr id="9" name="Imagen 8" descr="Forma, Rectángulo&#10;&#10;Descripción generada automáticamente">
            <a:extLst>
              <a:ext uri="{FF2B5EF4-FFF2-40B4-BE49-F238E27FC236}">
                <a16:creationId xmlns:a16="http://schemas.microsoft.com/office/drawing/2014/main" id="{BC08E8DA-34CF-4CEF-B640-218B92137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/>
          <a:stretch/>
        </p:blipFill>
        <p:spPr>
          <a:xfrm>
            <a:off x="476250" y="2867024"/>
            <a:ext cx="355600" cy="1695451"/>
          </a:xfrm>
          <a:prstGeom prst="rect">
            <a:avLst/>
          </a:prstGeom>
        </p:spPr>
      </p:pic>
      <p:pic>
        <p:nvPicPr>
          <p:cNvPr id="10" name="Imagen 9" descr="usm-logo.png">
            <a:extLst>
              <a:ext uri="{FF2B5EF4-FFF2-40B4-BE49-F238E27FC236}">
                <a16:creationId xmlns:a16="http://schemas.microsoft.com/office/drawing/2014/main" id="{BE345186-A41F-4C2A-BAD7-AD12C57C8A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17" y="458551"/>
            <a:ext cx="2581966" cy="12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4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90E8D2-AF32-4C74-90C9-CF66260B6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9E04981-906D-4D80-9738-37BE2E51F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FE34B9-AD56-4145-9084-EDDE9668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27-10-2024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9888B1-2119-4606-8E2D-62FA9BA9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A62CE-ECED-4E58-A0F5-45BB6B5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8" name="Imagen 7" descr="Captura de pantalla 2020-06-12 a la(s) 7.02.29 p. m..png">
            <a:extLst>
              <a:ext uri="{FF2B5EF4-FFF2-40B4-BE49-F238E27FC236}">
                <a16:creationId xmlns:a16="http://schemas.microsoft.com/office/drawing/2014/main" id="{57FB2F1A-1DA5-4B66-8DDA-9DC4C956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0850DCB-F376-4567-B1B3-6F39488F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5581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A467CC-725C-47C4-A26E-ED5991F1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A0A29C-CD56-41C3-9F67-8E94D56FE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E9C794-4960-49F8-B92E-089EB7B90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F028F8-4068-407B-B1B9-9E9067EEC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356E417-B54C-4D2D-95D1-B804D0DC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27-10-2024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27A53C4-7D1C-451E-B118-BB608819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7434E68-53A9-4FC7-8BC6-A3EAFC31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10" name="Imagen 9" descr="Captura de pantalla 2020-06-12 a la(s) 7.02.29 p. m..png">
            <a:extLst>
              <a:ext uri="{FF2B5EF4-FFF2-40B4-BE49-F238E27FC236}">
                <a16:creationId xmlns:a16="http://schemas.microsoft.com/office/drawing/2014/main" id="{4919B460-5C65-4619-A7A9-C8BDA2C803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AF31D28-0DC3-40BC-A9F5-461FD7A2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456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B0BD5A-B09D-4D6B-A0D4-AC5FBA9F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27-10-2024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13C468-14F8-40A2-9BD3-F3206FAE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46401F-1E63-49F8-8417-93C1FDC4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6" name="Imagen 5" descr="Captura de pantalla 2020-06-12 a la(s) 7.02.29 p. m..png">
            <a:extLst>
              <a:ext uri="{FF2B5EF4-FFF2-40B4-BE49-F238E27FC236}">
                <a16:creationId xmlns:a16="http://schemas.microsoft.com/office/drawing/2014/main" id="{C764E93F-C4F5-4105-A58E-3020AB7B88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20751B3-0C7E-4631-99F1-28E623FD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1984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oscur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FDB5EF-235F-4C88-AF42-B877BE59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27-10-2024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AED01C-3FCD-4BA3-B237-DEB43C50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CB8FF-FF9C-4284-A158-4D1515CF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228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FDB5EF-235F-4C88-AF42-B877BE59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27-10-2024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AED01C-3FCD-4BA3-B237-DEB43C50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CB8FF-FF9C-4284-A158-4D1515CF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3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73AF9A-EF93-41B1-ACE7-FC216E25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8E90CD-1A31-4184-A152-668FBE1D9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751B69-6BA9-4F41-8A8F-FA8ADF792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225FAA-008D-4589-802A-2E3FC43F3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034372-C9CA-48FD-B49E-F5EC8C5E4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0115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E970BF0-2A16-0A4A-366A-2FDDB601A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7288" y="726905"/>
            <a:ext cx="6630215" cy="2702095"/>
          </a:xfrm>
        </p:spPr>
        <p:txBody>
          <a:bodyPr>
            <a:normAutofit/>
          </a:bodyPr>
          <a:lstStyle/>
          <a:p>
            <a:r>
              <a:rPr lang="es-CL" sz="8000" dirty="0"/>
              <a:t>Sistemas Operativos.</a:t>
            </a:r>
            <a:endParaRPr lang="es-CL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D0ACA91-D1E0-10C2-9D4C-BF2A35C60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7288" y="3835152"/>
            <a:ext cx="6630214" cy="1422647"/>
          </a:xfrm>
        </p:spPr>
        <p:txBody>
          <a:bodyPr/>
          <a:lstStyle/>
          <a:p>
            <a:r>
              <a:rPr lang="es-ES" dirty="0"/>
              <a:t>UNIDAD 3: Instalación y Administración de Servicios.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15582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962A5-BB38-1D82-7838-96BBFBEFE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C90AC-7B4F-57F8-4BE6-CFCA9DBA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B593E8-13FF-0B39-E955-92E5F96C3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Para enmascarar un servicio: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mask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sshd.service</a:t>
            </a:r>
            <a:endParaRPr lang="es-CL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s-CL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Para desenmascarar el servicio:</a:t>
            </a:r>
          </a:p>
          <a:p>
            <a:pPr marL="457200" lvl="1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unmask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sshd.service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15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85F34-D36B-0C3B-D46A-0CCB789A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B9807-1C7B-E288-A90C-E1D559FD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B0E1F8-4355-F2ED-71A0-1BC437BF9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Iniciando un Servicio</a:t>
            </a:r>
          </a:p>
          <a:p>
            <a:r>
              <a:rPr lang="es-ES" dirty="0">
                <a:solidFill>
                  <a:schemeClr val="accent1"/>
                </a:solidFill>
              </a:rPr>
              <a:t>Si necesitas iniciar un servicio específico, utiliza el siguiente comando: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start</a:t>
            </a:r>
            <a:r>
              <a:rPr lang="es-ES" dirty="0">
                <a:solidFill>
                  <a:schemeClr val="accent1"/>
                </a:solidFill>
              </a:rPr>
              <a:t> nombre-del-servicio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Esto iniciará el servicio inmediatamente, permitiendo que comience a realizar sus tareas designadas.</a:t>
            </a:r>
            <a:endParaRPr lang="es-C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2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812AD-830F-B2D0-F2AF-081F4B002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F5690-63EA-44B4-4EB2-F1F0493A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EA77C7-35F5-8394-D992-638AFD93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Deteniendo un Servicio</a:t>
            </a:r>
          </a:p>
          <a:p>
            <a:r>
              <a:rPr lang="es-ES" dirty="0">
                <a:solidFill>
                  <a:schemeClr val="accent1"/>
                </a:solidFill>
              </a:rPr>
              <a:t>Si necesitas detener la ejecución de un servicio, puedes utilizar el siguiente comando: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stop nombre-del-servicio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Esto finalizará el servicio de forma controlada y dejará de realizar sus actividades.</a:t>
            </a:r>
            <a:endParaRPr lang="es-C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7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67A33-BE8F-AE5F-7B12-2D9361B1D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72CE3-5422-D823-670E-0D069061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42F309-19FD-4448-413F-F6C125F5F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Reiniciando un Servicio</a:t>
            </a:r>
          </a:p>
          <a:p>
            <a:r>
              <a:rPr lang="es-ES" dirty="0">
                <a:solidFill>
                  <a:schemeClr val="accent1"/>
                </a:solidFill>
              </a:rPr>
              <a:t>Para reiniciar un servicio, lo que suele ser útil después de realizar cambios de configuración, utiliza el siguiente comando: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restart</a:t>
            </a:r>
            <a:r>
              <a:rPr lang="es-ES" dirty="0">
                <a:solidFill>
                  <a:schemeClr val="accent1"/>
                </a:solidFill>
              </a:rPr>
              <a:t> nombre-del-servicio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Esto primero detiene el servicio y luego lo reinicia automáticamente.</a:t>
            </a:r>
            <a:endParaRPr lang="es-C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43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A86A5-FA61-43EA-5A5B-4A2F84B5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DBB06-BABC-7487-6FBA-2DE23BB6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5C32A7-9D8B-9287-3C35-499122AF9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Verificando el Estado de un Servicio</a:t>
            </a:r>
          </a:p>
          <a:p>
            <a:r>
              <a:rPr lang="es-ES" dirty="0">
                <a:solidFill>
                  <a:schemeClr val="accent1"/>
                </a:solidFill>
              </a:rPr>
              <a:t>Para comprobar el estado de un servicio específico, utiliza el siguiente comando: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status nombre-del-servicio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Esto mostrará información detallada sobre el estado actual del servicio, incluyendo si está activo, cuándo se inició por última vez y los mensajes de registro relevantes.</a:t>
            </a:r>
            <a:endParaRPr lang="es-C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48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53A1D-DD2E-6433-0672-66962290F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A1E86-C268-DDCA-804B-E8B38A61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A3D3F0-BF42-4583-6B24-64447D559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También es posible ejecutar un servicio mientras se carga el sistema operativo: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enable</a:t>
            </a:r>
            <a:r>
              <a:rPr lang="es-ES" dirty="0">
                <a:solidFill>
                  <a:schemeClr val="accent1"/>
                </a:solidFill>
              </a:rPr>
              <a:t> [</a:t>
            </a:r>
            <a:r>
              <a:rPr lang="es-ES" dirty="0" err="1">
                <a:solidFill>
                  <a:schemeClr val="accent1"/>
                </a:solidFill>
              </a:rPr>
              <a:t>nombre_servicio</a:t>
            </a:r>
            <a:r>
              <a:rPr lang="es-ES" dirty="0">
                <a:solidFill>
                  <a:schemeClr val="accent1"/>
                </a:solidFill>
              </a:rPr>
              <a:t>]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O eliminarlo de la carga inicial: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disable</a:t>
            </a:r>
            <a:r>
              <a:rPr lang="es-ES" dirty="0">
                <a:solidFill>
                  <a:schemeClr val="accent1"/>
                </a:solidFill>
              </a:rPr>
              <a:t> [</a:t>
            </a:r>
            <a:r>
              <a:rPr lang="es-ES" dirty="0" err="1">
                <a:solidFill>
                  <a:schemeClr val="accent1"/>
                </a:solidFill>
              </a:rPr>
              <a:t>nombre_servicio</a:t>
            </a:r>
            <a:r>
              <a:rPr lang="es-ES" dirty="0">
                <a:solidFill>
                  <a:schemeClr val="accent1"/>
                </a:solidFill>
              </a:rPr>
              <a:t>]</a:t>
            </a:r>
            <a:endParaRPr lang="es-C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4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1469-8CE5-3C7F-77D9-ED9CD9F0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865F7-6496-4A7F-57EB-C25EEB77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49B48E-88D3-6AF3-EE6F-7918250F5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38802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L" dirty="0">
                <a:solidFill>
                  <a:schemeClr val="accent1"/>
                </a:solidFill>
              </a:rPr>
              <a:t>Instalación de Software en Linux</a:t>
            </a:r>
          </a:p>
          <a:p>
            <a:pPr marL="0" indent="0">
              <a:buNone/>
            </a:pPr>
            <a:endParaRPr lang="es-CL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La instalación y gestión de software en sistemas Linux basados en </a:t>
            </a:r>
            <a:r>
              <a:rPr lang="es-ES" dirty="0" err="1">
                <a:solidFill>
                  <a:schemeClr val="accent1"/>
                </a:solidFill>
              </a:rPr>
              <a:t>RedHat</a:t>
            </a:r>
            <a:r>
              <a:rPr lang="es-ES" dirty="0">
                <a:solidFill>
                  <a:schemeClr val="accent1"/>
                </a:solidFill>
              </a:rPr>
              <a:t> se realiza a través de la herramienta DNF</a:t>
            </a:r>
          </a:p>
          <a:p>
            <a:r>
              <a:rPr lang="es-ES" dirty="0">
                <a:solidFill>
                  <a:schemeClr val="accent1"/>
                </a:solidFill>
              </a:rPr>
              <a:t>DNF o </a:t>
            </a:r>
            <a:r>
              <a:rPr lang="es-ES" dirty="0" err="1">
                <a:solidFill>
                  <a:schemeClr val="accent1"/>
                </a:solidFill>
              </a:rPr>
              <a:t>Dandified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Yum</a:t>
            </a:r>
            <a:r>
              <a:rPr lang="es-ES" dirty="0">
                <a:solidFill>
                  <a:schemeClr val="accent1"/>
                </a:solidFill>
              </a:rPr>
              <a:t> es la versión de próxima generación de </a:t>
            </a:r>
            <a:r>
              <a:rPr lang="es-ES" dirty="0" err="1">
                <a:solidFill>
                  <a:schemeClr val="accent1"/>
                </a:solidFill>
              </a:rPr>
              <a:t>Yellowdog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Updater</a:t>
            </a:r>
            <a:r>
              <a:rPr lang="es-ES" dirty="0">
                <a:solidFill>
                  <a:schemeClr val="accent1"/>
                </a:solidFill>
              </a:rPr>
              <a:t>, </a:t>
            </a:r>
            <a:r>
              <a:rPr lang="es-ES" dirty="0" err="1">
                <a:solidFill>
                  <a:schemeClr val="accent1"/>
                </a:solidFill>
              </a:rPr>
              <a:t>Modified</a:t>
            </a:r>
            <a:r>
              <a:rPr lang="es-ES" dirty="0">
                <a:solidFill>
                  <a:schemeClr val="accent1"/>
                </a:solidFill>
              </a:rPr>
              <a:t> (</a:t>
            </a:r>
            <a:r>
              <a:rPr lang="es-ES" dirty="0" err="1">
                <a:solidFill>
                  <a:schemeClr val="accent1"/>
                </a:solidFill>
              </a:rPr>
              <a:t>yum</a:t>
            </a:r>
            <a:r>
              <a:rPr lang="es-ES" dirty="0">
                <a:solidFill>
                  <a:schemeClr val="accent1"/>
                </a:solidFill>
              </a:rPr>
              <a:t>)</a:t>
            </a:r>
          </a:p>
          <a:p>
            <a:r>
              <a:rPr lang="es-ES" dirty="0">
                <a:solidFill>
                  <a:schemeClr val="accent1"/>
                </a:solidFill>
              </a:rPr>
              <a:t>DNF tiene las siguientes ventajas sobre el anterior YUM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Mayor rendimiento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Soporte para contenido modular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API estable y bien diseñada para la integración con herramientas</a:t>
            </a:r>
          </a:p>
          <a:p>
            <a:endParaRPr lang="es-CL" dirty="0">
              <a:solidFill>
                <a:schemeClr val="accent1"/>
              </a:solidFill>
            </a:endParaRPr>
          </a:p>
        </p:txBody>
      </p:sp>
      <p:pic>
        <p:nvPicPr>
          <p:cNvPr id="4" name="Picture 2" descr="DNF (software) - Wikipedia">
            <a:extLst>
              <a:ext uri="{FF2B5EF4-FFF2-40B4-BE49-F238E27FC236}">
                <a16:creationId xmlns:a16="http://schemas.microsoft.com/office/drawing/2014/main" id="{EE13FF4A-24A8-7645-BC32-9908D4463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42" y="4994694"/>
            <a:ext cx="1846115" cy="180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82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9AC4A-1ACB-98D0-CBE4-31FEA7F81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B6CC2-B205-6101-CBEA-E0CBA4D3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AD873-925A-BC25-DB3F-AC4C23EE9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" dirty="0">
                <a:solidFill>
                  <a:schemeClr val="accent1"/>
                </a:solidFill>
              </a:rPr>
              <a:t>Usos básicos del comando DNF</a:t>
            </a:r>
          </a:p>
          <a:p>
            <a:r>
              <a:rPr lang="es-ES" dirty="0">
                <a:solidFill>
                  <a:schemeClr val="accent1"/>
                </a:solidFill>
              </a:rPr>
              <a:t>Obtener ayuda: Para enumerar todos los comandos principales, comandos y opciones de complementos, ejecuta:</a:t>
            </a: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dnf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help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Gestión de paquetes: Para obtener los detalles de cualquier paquete instalado o no instalado, ejecuta:</a:t>
            </a: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dnf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info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vim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Gestión de paquetes: Para instalar un paquete nuevo, por ejemplo, </a:t>
            </a:r>
            <a:r>
              <a:rPr lang="es-ES" dirty="0" err="1">
                <a:solidFill>
                  <a:schemeClr val="accent1"/>
                </a:solidFill>
              </a:rPr>
              <a:t>vim</a:t>
            </a:r>
            <a:r>
              <a:rPr lang="es-ES" dirty="0">
                <a:solidFill>
                  <a:schemeClr val="accent1"/>
                </a:solidFill>
              </a:rPr>
              <a:t>, ejecuta:</a:t>
            </a: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dnf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install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vim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Gestión de paquetes: Para enumerar todos los paquetes disponibles e instalados:</a:t>
            </a: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dnf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list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Gestión de paquetes: Para actualizar un solo paquete (por ejemplo, </a:t>
            </a:r>
            <a:r>
              <a:rPr lang="es-ES" dirty="0" err="1">
                <a:solidFill>
                  <a:schemeClr val="accent1"/>
                </a:solidFill>
              </a:rPr>
              <a:t>bash</a:t>
            </a:r>
            <a:r>
              <a:rPr lang="es-ES" dirty="0">
                <a:solidFill>
                  <a:schemeClr val="accent1"/>
                </a:solidFill>
              </a:rPr>
              <a:t>), ejecuta:</a:t>
            </a: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dnf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update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bash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Gestión de paquetes: Para buscar un paquete desde el repositorio, ejecuta:</a:t>
            </a: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dnf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search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vim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Gestión de paquetes: Para eliminar un paquete (por ejemplo, </a:t>
            </a:r>
            <a:r>
              <a:rPr lang="es-ES" dirty="0" err="1">
                <a:solidFill>
                  <a:schemeClr val="accent1"/>
                </a:solidFill>
              </a:rPr>
              <a:t>vim</a:t>
            </a:r>
            <a:r>
              <a:rPr lang="es-ES" dirty="0">
                <a:solidFill>
                  <a:schemeClr val="accent1"/>
                </a:solidFill>
              </a:rPr>
              <a:t>) del sistema, ejecuta:</a:t>
            </a: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dnf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remove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vim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Gestión de paquetes: Para reinstalar un paquete, usa:</a:t>
            </a: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dnf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reinstall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vim</a:t>
            </a:r>
            <a:endParaRPr lang="es-ES" dirty="0">
              <a:solidFill>
                <a:schemeClr val="accent1"/>
              </a:solidFill>
            </a:endParaRPr>
          </a:p>
          <a:p>
            <a:endParaRPr lang="es-C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0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EA612-5C8A-EA97-964B-AB65C6F3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C14B3-2313-CC81-121B-71CF79A7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396EF6-C41F-8C41-EB3D-2E8698BA4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Paso 1: Instalar el servidor web Apache</a:t>
            </a:r>
          </a:p>
          <a:p>
            <a:r>
              <a:rPr lang="es-ES" dirty="0">
                <a:solidFill>
                  <a:schemeClr val="accent1"/>
                </a:solidFill>
              </a:rPr>
              <a:t>Para mostrar páginas web a los visitantes de nuestro sitio vamos a usar Apache, un servidor web de código abierto popular que se puede configurar para presentar páginas HTML/PHP. </a:t>
            </a:r>
          </a:p>
          <a:p>
            <a:r>
              <a:rPr lang="es-ES" dirty="0">
                <a:solidFill>
                  <a:schemeClr val="accent1"/>
                </a:solidFill>
              </a:rPr>
              <a:t>Instale el paquete </a:t>
            </a:r>
            <a:r>
              <a:rPr lang="es-ES" dirty="0" err="1">
                <a:solidFill>
                  <a:schemeClr val="accent1"/>
                </a:solidFill>
              </a:rPr>
              <a:t>httpd</a:t>
            </a:r>
            <a:r>
              <a:rPr lang="es-ES" dirty="0">
                <a:solidFill>
                  <a:schemeClr val="accent1"/>
                </a:solidFill>
              </a:rPr>
              <a:t> con lo siguiente:</a:t>
            </a: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dnf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install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httpd</a:t>
            </a:r>
            <a:r>
              <a:rPr lang="es-ES" dirty="0">
                <a:solidFill>
                  <a:schemeClr val="accent1"/>
                </a:solidFill>
              </a:rPr>
              <a:t> -y</a:t>
            </a:r>
          </a:p>
          <a:p>
            <a:endParaRPr lang="es-CL" dirty="0">
              <a:solidFill>
                <a:schemeClr val="accent1"/>
              </a:solidFill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8451941A-7766-DAFC-6E48-963A3044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112" y="3767739"/>
            <a:ext cx="5301762" cy="30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09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6CFB5-C030-AFC3-2ECC-6B71979F2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A01D4-1229-A2AF-00A0-6C15F123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D17E2-C7D2-DF32-06A3-310D4CBC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Cuando finalice la instalación, ejecute el siguiente comando para habilitar e iniciar el servidor:</a:t>
            </a: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start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httpd</a:t>
            </a:r>
            <a:endParaRPr lang="es-ES" dirty="0">
              <a:solidFill>
                <a:schemeClr val="accent1"/>
              </a:solidFill>
            </a:endParaRPr>
          </a:p>
          <a:p>
            <a:endParaRPr lang="es-CL" dirty="0">
              <a:solidFill>
                <a:schemeClr val="accent1"/>
              </a:solidFill>
            </a:endParaRPr>
          </a:p>
          <a:p>
            <a:r>
              <a:rPr lang="es-CL" dirty="0">
                <a:solidFill>
                  <a:schemeClr val="accent1"/>
                </a:solidFill>
              </a:rPr>
              <a:t>Además vamos a habilitar el servicio apache, para que inicie al momento de la carga del sistema operativo</a:t>
            </a: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enable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httpd</a:t>
            </a:r>
            <a:endParaRPr lang="es-ES" dirty="0">
              <a:solidFill>
                <a:schemeClr val="accent1"/>
              </a:solidFill>
            </a:endParaRPr>
          </a:p>
          <a:p>
            <a:endParaRPr lang="es-C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14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28D4AB-87E8-6D24-3AA6-FF0574ED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CL" sz="5400"/>
              <a:t>Objetivos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49EF16-E0DE-EAC2-2C3C-80ACFAE3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1540" y="2872899"/>
            <a:ext cx="5125209" cy="3320668"/>
          </a:xfrm>
        </p:spPr>
        <p:txBody>
          <a:bodyPr>
            <a:normAutofit/>
          </a:bodyPr>
          <a:lstStyle/>
          <a:p>
            <a:pPr marL="914400" marR="0" lvl="1" indent="-3810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"/>
                <a:cs typeface="Franklin Gothic"/>
                <a:sym typeface="Franklin Gothic"/>
              </a:rPr>
              <a:t>Entender y gestionar el proceso de instalación y configuración de servicios en Linux.</a:t>
            </a:r>
          </a:p>
          <a:p>
            <a:pPr marL="914400" marR="0" lvl="1" indent="-3810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"/>
                <a:cs typeface="Franklin Gothic"/>
                <a:sym typeface="Franklin Gothic"/>
              </a:rPr>
              <a:t>Implementar servicios de red en </a:t>
            </a:r>
            <a:r>
              <a:rPr kumimoji="0" lang="es-ES" sz="2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ranklin Gothic"/>
                <a:cs typeface="Franklin Gothic"/>
                <a:sym typeface="Franklin Gothic"/>
              </a:rPr>
              <a:t>RedHat</a:t>
            </a:r>
            <a:r>
              <a:rPr kumimoji="0" lang="es-E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"/>
                <a:cs typeface="Franklin Gothic"/>
                <a:sym typeface="Franklin Gothic"/>
              </a:rPr>
              <a:t> / Rocky Linux.</a:t>
            </a:r>
          </a:p>
          <a:p>
            <a:pPr marL="914400" marR="0" lvl="1" indent="-3810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"/>
                <a:cs typeface="Franklin Gothic"/>
                <a:sym typeface="Franklin Gothic"/>
              </a:rPr>
              <a:t>Instalar y configurar un servidor LAMP (Linux Apache </a:t>
            </a:r>
            <a:r>
              <a:rPr kumimoji="0" lang="es-ES" sz="2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ranklin Gothic"/>
                <a:cs typeface="Franklin Gothic"/>
                <a:sym typeface="Franklin Gothic"/>
              </a:rPr>
              <a:t>MariaDB</a:t>
            </a:r>
            <a:r>
              <a:rPr kumimoji="0" lang="es-E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"/>
                <a:cs typeface="Franklin Gothic"/>
                <a:sym typeface="Franklin Gothic"/>
              </a:rPr>
              <a:t> </a:t>
            </a:r>
            <a:r>
              <a:rPr kumimoji="0" lang="es-ES" sz="2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ranklin Gothic"/>
                <a:cs typeface="Franklin Gothic"/>
                <a:sym typeface="Franklin Gothic"/>
              </a:rPr>
              <a:t>Php</a:t>
            </a:r>
            <a:r>
              <a:rPr kumimoji="0" lang="es-E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"/>
                <a:cs typeface="Franklin Gothic"/>
                <a:sym typeface="Franklin Gothic"/>
              </a:rPr>
              <a:t>)</a:t>
            </a:r>
          </a:p>
          <a:p>
            <a:endParaRPr lang="es-CL" sz="2200" dirty="0"/>
          </a:p>
        </p:txBody>
      </p:sp>
      <p:pic>
        <p:nvPicPr>
          <p:cNvPr id="1026" name="Picture 2" descr="Por qué elegir servidores Linux para sitios web comerciales">
            <a:extLst>
              <a:ext uri="{FF2B5EF4-FFF2-40B4-BE49-F238E27FC236}">
                <a16:creationId xmlns:a16="http://schemas.microsoft.com/office/drawing/2014/main" id="{5E009F7A-24A3-7A3F-58C2-F9E6CBF37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4" r="7023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009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E1CE9-95F7-6D30-5A2E-4D091DB2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821AC-E445-AD33-88E2-C67B5547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214D5C-1F2E-1EAF-2E47-87CC7751E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Podemos verificar que el servicio Apache esta correctamente instalado visitando la página web por defecto, ingresando desde un navegador web a la dirección </a:t>
            </a:r>
            <a:r>
              <a:rPr lang="es-ES" dirty="0" err="1">
                <a:solidFill>
                  <a:schemeClr val="accent1"/>
                </a:solidFill>
              </a:rPr>
              <a:t>ip</a:t>
            </a:r>
            <a:r>
              <a:rPr lang="es-ES" dirty="0">
                <a:solidFill>
                  <a:schemeClr val="accent1"/>
                </a:solidFill>
              </a:rPr>
              <a:t> de nuestra maquina o escribiendo “localhost” en la barra de direcciones.</a:t>
            </a:r>
          </a:p>
          <a:p>
            <a:endParaRPr lang="es-CL" dirty="0">
              <a:solidFill>
                <a:schemeClr val="accent1"/>
              </a:solidFill>
            </a:endParaRPr>
          </a:p>
        </p:txBody>
      </p:sp>
      <p:pic>
        <p:nvPicPr>
          <p:cNvPr id="4" name="Imagen 3" descr="Interfaz de usuario gráfica, Texto, Correo electrónico&#10;&#10;Descripción generada automáticamente">
            <a:extLst>
              <a:ext uri="{FF2B5EF4-FFF2-40B4-BE49-F238E27FC236}">
                <a16:creationId xmlns:a16="http://schemas.microsoft.com/office/drawing/2014/main" id="{B541E97B-575F-57A6-3458-B86B40D1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19" y="2711228"/>
            <a:ext cx="5530362" cy="36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4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53CBD-E041-E8EA-9EBD-3DA3EC38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ED5B7-1221-DBB1-26D9-362B00A89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Un servicio de Linux es un proceso en segundo plano que se ejecuta de forma continua para realizar tareas específicas. Los servicios pueden iniciarse automáticamente en el momento del arranque y ejecutarse sin intervención del usuario. Algunos ejemplos son los servidores web, los servidores de bases de datos y los servicios de red.</a:t>
            </a:r>
            <a:endParaRPr lang="es-CL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ow Do I Manage Services in Linux? - Big-Data.UK">
            <a:extLst>
              <a:ext uri="{FF2B5EF4-FFF2-40B4-BE49-F238E27FC236}">
                <a16:creationId xmlns:a16="http://schemas.microsoft.com/office/drawing/2014/main" id="{17F762DB-4A85-B798-E3DA-A1D3908A3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725" y="354965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74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489C3-9449-3467-BB31-A035BF80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CEF83-C047-0CE8-AC53-A36830C3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1F1F51-5125-D158-ACAC-18820850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796" y="1114425"/>
            <a:ext cx="9877246" cy="5062538"/>
          </a:xfrm>
        </p:spPr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 Para ver, iniciar, detener, reiniciar, habilitar o deshabilitar los servicios del sistema, utilice el comando </a:t>
            </a:r>
            <a:r>
              <a:rPr lang="es-ES" dirty="0" err="1">
                <a:solidFill>
                  <a:schemeClr val="accent1"/>
                </a:solidFill>
              </a:rPr>
              <a:t>systemctl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Requisitos previos: Asegúrate de haber iniciado sesión en el servidor con privilegios de super usuario (</a:t>
            </a:r>
            <a:r>
              <a:rPr lang="es-ES" dirty="0" err="1">
                <a:solidFill>
                  <a:schemeClr val="accent1"/>
                </a:solidFill>
              </a:rPr>
              <a:t>root</a:t>
            </a:r>
            <a:r>
              <a:rPr lang="es-ES" dirty="0">
                <a:solidFill>
                  <a:schemeClr val="accent1"/>
                </a:solidFill>
              </a:rPr>
              <a:t>) o con permisos para utilizar el comando sudo.</a:t>
            </a:r>
            <a:endParaRPr lang="es-CL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How To Use Systemctl to Manage Systemd Services and Units | DigitalOcean">
            <a:extLst>
              <a:ext uri="{FF2B5EF4-FFF2-40B4-BE49-F238E27FC236}">
                <a16:creationId xmlns:a16="http://schemas.microsoft.com/office/drawing/2014/main" id="{2F388F97-D009-8A87-0553-1E51D0D9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383" y="3329796"/>
            <a:ext cx="6625088" cy="331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38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C0EB0-F866-8BF5-BAA4-DB3A461B3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89429-D8CB-7720-B6A2-6D0DEE08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5D62E70-1466-6B25-4CED-C2E73F5A1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255472"/>
              </p:ext>
            </p:extLst>
          </p:nvPr>
        </p:nvGraphicFramePr>
        <p:xfrm>
          <a:off x="198408" y="1114425"/>
          <a:ext cx="11326482" cy="46484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39343">
                  <a:extLst>
                    <a:ext uri="{9D8B030D-6E8A-4147-A177-3AD203B41FA5}">
                      <a16:colId xmlns:a16="http://schemas.microsoft.com/office/drawing/2014/main" val="3895035725"/>
                    </a:ext>
                  </a:extLst>
                </a:gridCol>
                <a:gridCol w="4711645">
                  <a:extLst>
                    <a:ext uri="{9D8B030D-6E8A-4147-A177-3AD203B41FA5}">
                      <a16:colId xmlns:a16="http://schemas.microsoft.com/office/drawing/2014/main" val="2017808428"/>
                    </a:ext>
                  </a:extLst>
                </a:gridCol>
                <a:gridCol w="3775494">
                  <a:extLst>
                    <a:ext uri="{9D8B030D-6E8A-4147-A177-3AD203B41FA5}">
                      <a16:colId xmlns:a16="http://schemas.microsoft.com/office/drawing/2014/main" val="1632348266"/>
                    </a:ext>
                  </a:extLst>
                </a:gridCol>
              </a:tblGrid>
              <a:tr h="336686"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effectLst/>
                        </a:rPr>
                        <a:t>servicio</a:t>
                      </a: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>
                          <a:effectLst/>
                        </a:rPr>
                        <a:t>systemctl</a:t>
                      </a: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>
                          <a:effectLst/>
                        </a:rPr>
                        <a:t>Descripción</a:t>
                      </a:r>
                    </a:p>
                  </a:txBody>
                  <a:tcPr marL="83018" marR="83018" marT="41509" marB="41509"/>
                </a:tc>
                <a:extLst>
                  <a:ext uri="{0D108BD9-81ED-4DB2-BD59-A6C34878D82A}">
                    <a16:rowId xmlns:a16="http://schemas.microsoft.com/office/drawing/2014/main" val="615803675"/>
                  </a:ext>
                </a:extLst>
              </a:tr>
              <a:tr h="581129">
                <a:tc>
                  <a:txBody>
                    <a:bodyPr/>
                    <a:lstStyle/>
                    <a:p>
                      <a:pPr algn="ctr"/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service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name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start</a:t>
                      </a:r>
                      <a:endParaRPr lang="es-CL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systemctl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start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name.service</a:t>
                      </a:r>
                      <a:endParaRPr lang="es-CL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>
                          <a:solidFill>
                            <a:schemeClr val="accent1"/>
                          </a:solidFill>
                          <a:effectLst/>
                        </a:rPr>
                        <a:t>Inicia un servicio.</a:t>
                      </a:r>
                    </a:p>
                  </a:txBody>
                  <a:tcPr marL="83018" marR="83018" marT="41509" marB="41509"/>
                </a:tc>
                <a:extLst>
                  <a:ext uri="{0D108BD9-81ED-4DB2-BD59-A6C34878D82A}">
                    <a16:rowId xmlns:a16="http://schemas.microsoft.com/office/drawing/2014/main" val="2810719043"/>
                  </a:ext>
                </a:extLst>
              </a:tr>
              <a:tr h="581129">
                <a:tc>
                  <a:txBody>
                    <a:bodyPr/>
                    <a:lstStyle/>
                    <a:p>
                      <a:pPr algn="ctr"/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service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name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 stop</a:t>
                      </a: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systemctl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 stop 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name.service</a:t>
                      </a:r>
                      <a:endParaRPr lang="es-CL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>
                          <a:solidFill>
                            <a:schemeClr val="accent1"/>
                          </a:solidFill>
                          <a:effectLst/>
                        </a:rPr>
                        <a:t>Detiene un servicio.</a:t>
                      </a:r>
                    </a:p>
                  </a:txBody>
                  <a:tcPr marL="83018" marR="83018" marT="41509" marB="41509"/>
                </a:tc>
                <a:extLst>
                  <a:ext uri="{0D108BD9-81ED-4DB2-BD59-A6C34878D82A}">
                    <a16:rowId xmlns:a16="http://schemas.microsoft.com/office/drawing/2014/main" val="185349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service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name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restart</a:t>
                      </a:r>
                      <a:endParaRPr lang="es-CL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systemctl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restart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name.service</a:t>
                      </a:r>
                      <a:endParaRPr lang="es-CL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>
                          <a:solidFill>
                            <a:schemeClr val="accent1"/>
                          </a:solidFill>
                          <a:effectLst/>
                        </a:rPr>
                        <a:t>Reinicia un servicio.</a:t>
                      </a:r>
                    </a:p>
                  </a:txBody>
                  <a:tcPr marL="83018" marR="83018" marT="41509" marB="41509"/>
                </a:tc>
                <a:extLst>
                  <a:ext uri="{0D108BD9-81ED-4DB2-BD59-A6C34878D82A}">
                    <a16:rowId xmlns:a16="http://schemas.microsoft.com/office/drawing/2014/main" val="3971692596"/>
                  </a:ext>
                </a:extLst>
              </a:tr>
              <a:tr h="581129">
                <a:tc>
                  <a:txBody>
                    <a:bodyPr/>
                    <a:lstStyle/>
                    <a:p>
                      <a:pPr algn="ctr"/>
                      <a:r>
                        <a:rPr lang="es-CL" sz="1600">
                          <a:solidFill>
                            <a:schemeClr val="accent1"/>
                          </a:solidFill>
                          <a:effectLst/>
                        </a:rPr>
                        <a:t>service name condrestart</a:t>
                      </a: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systemctl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 try-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restart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name.service</a:t>
                      </a:r>
                      <a:endParaRPr lang="es-CL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accent1"/>
                          </a:solidFill>
                          <a:effectLst/>
                        </a:rPr>
                        <a:t>Reinicia un servicio sólo si se está ejecutando.</a:t>
                      </a:r>
                    </a:p>
                  </a:txBody>
                  <a:tcPr marL="83018" marR="83018" marT="41509" marB="41509"/>
                </a:tc>
                <a:extLst>
                  <a:ext uri="{0D108BD9-81ED-4DB2-BD59-A6C34878D82A}">
                    <a16:rowId xmlns:a16="http://schemas.microsoft.com/office/drawing/2014/main" val="250238581"/>
                  </a:ext>
                </a:extLst>
              </a:tr>
              <a:tr h="581129">
                <a:tc>
                  <a:txBody>
                    <a:bodyPr/>
                    <a:lstStyle/>
                    <a:p>
                      <a:pPr algn="ctr"/>
                      <a:r>
                        <a:rPr lang="es-CL" sz="1600">
                          <a:solidFill>
                            <a:schemeClr val="accent1"/>
                          </a:solidFill>
                          <a:effectLst/>
                        </a:rPr>
                        <a:t>service name reload</a:t>
                      </a: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systemctl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reload</a:t>
                      </a:r>
                      <a:r>
                        <a:rPr lang="es-CL" sz="16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s-CL" sz="1600" dirty="0" err="1">
                          <a:solidFill>
                            <a:schemeClr val="accent1"/>
                          </a:solidFill>
                          <a:effectLst/>
                        </a:rPr>
                        <a:t>name.service</a:t>
                      </a:r>
                      <a:endParaRPr lang="es-CL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accent1"/>
                          </a:solidFill>
                          <a:effectLst/>
                        </a:rPr>
                        <a:t>Vuelve a cargar la configuración.</a:t>
                      </a:r>
                    </a:p>
                  </a:txBody>
                  <a:tcPr marL="83018" marR="83018" marT="41509" marB="41509"/>
                </a:tc>
                <a:extLst>
                  <a:ext uri="{0D108BD9-81ED-4DB2-BD59-A6C34878D82A}">
                    <a16:rowId xmlns:a16="http://schemas.microsoft.com/office/drawing/2014/main" val="377661080"/>
                  </a:ext>
                </a:extLst>
              </a:tr>
              <a:tr h="1079240">
                <a:tc>
                  <a:txBody>
                    <a:bodyPr/>
                    <a:lstStyle/>
                    <a:p>
                      <a:pPr algn="ctr"/>
                      <a:r>
                        <a:rPr lang="es-CL" sz="1600">
                          <a:solidFill>
                            <a:schemeClr val="accent1"/>
                          </a:solidFill>
                          <a:effectLst/>
                        </a:rPr>
                        <a:t>service name status</a:t>
                      </a: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systemctl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 status </a:t>
                      </a:r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name.service</a:t>
                      </a:r>
                      <a:endParaRPr lang="en-US" sz="16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systemctl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 is-active </a:t>
                      </a:r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name.service</a:t>
                      </a:r>
                      <a:endParaRPr lang="en-US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accent1"/>
                          </a:solidFill>
                          <a:effectLst/>
                        </a:rPr>
                        <a:t>Comprueba si un servicio se está ejecutando.</a:t>
                      </a:r>
                    </a:p>
                  </a:txBody>
                  <a:tcPr marL="83018" marR="83018" marT="41509" marB="41509"/>
                </a:tc>
                <a:extLst>
                  <a:ext uri="{0D108BD9-81ED-4DB2-BD59-A6C34878D82A}">
                    <a16:rowId xmlns:a16="http://schemas.microsoft.com/office/drawing/2014/main" val="390474315"/>
                  </a:ext>
                </a:extLst>
              </a:tr>
              <a:tr h="581129">
                <a:tc>
                  <a:txBody>
                    <a:bodyPr/>
                    <a:lstStyle/>
                    <a:p>
                      <a:pPr algn="ctr"/>
                      <a:r>
                        <a:rPr lang="es-CL" sz="1600">
                          <a:solidFill>
                            <a:schemeClr val="accent1"/>
                          </a:solidFill>
                          <a:effectLst/>
                        </a:rPr>
                        <a:t>service --status-all</a:t>
                      </a: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accent1"/>
                          </a:solidFill>
                          <a:effectLst/>
                        </a:rPr>
                        <a:t>systemctl list-units --type service --all</a:t>
                      </a:r>
                    </a:p>
                  </a:txBody>
                  <a:tcPr marL="83018" marR="83018" marT="41509" marB="415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accent1"/>
                          </a:solidFill>
                          <a:effectLst/>
                        </a:rPr>
                        <a:t>Muestra el estado de todos los servicios.</a:t>
                      </a:r>
                    </a:p>
                  </a:txBody>
                  <a:tcPr marL="83018" marR="83018" marT="41509" marB="41509"/>
                </a:tc>
                <a:extLst>
                  <a:ext uri="{0D108BD9-81ED-4DB2-BD59-A6C34878D82A}">
                    <a16:rowId xmlns:a16="http://schemas.microsoft.com/office/drawing/2014/main" val="86742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21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79070-9F05-A35F-183B-866EF9187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82727-1B6E-864E-CFFF-28432873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63AA2E-7EF1-50D2-8B0F-590BD517A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/>
                </a:solidFill>
              </a:rPr>
              <a:t>Listando Servicios Activos</a:t>
            </a:r>
          </a:p>
          <a:p>
            <a:r>
              <a:rPr lang="es-ES" dirty="0">
                <a:solidFill>
                  <a:schemeClr val="accent1"/>
                </a:solidFill>
              </a:rPr>
              <a:t>Para listar los servicios activos en un servidor, utilizamos el comando </a:t>
            </a:r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. Este comando forma parte del sistema de inicialización y gestión de servicios conocido como </a:t>
            </a:r>
            <a:r>
              <a:rPr lang="es-ES" dirty="0" err="1">
                <a:solidFill>
                  <a:schemeClr val="accent1"/>
                </a:solidFill>
              </a:rPr>
              <a:t>systemd</a:t>
            </a:r>
            <a:r>
              <a:rPr lang="es-ES" dirty="0">
                <a:solidFill>
                  <a:schemeClr val="accent1"/>
                </a:solidFill>
              </a:rPr>
              <a:t>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Para listar todos los servicios activos, abre un terminal y ejecuta el siguiente comando: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list-units</a:t>
            </a:r>
            <a:r>
              <a:rPr lang="es-ES" dirty="0">
                <a:solidFill>
                  <a:schemeClr val="accent1"/>
                </a:solidFill>
              </a:rPr>
              <a:t> --</a:t>
            </a:r>
            <a:r>
              <a:rPr lang="es-ES" dirty="0" err="1">
                <a:solidFill>
                  <a:schemeClr val="accent1"/>
                </a:solidFill>
              </a:rPr>
              <a:t>type</a:t>
            </a:r>
            <a:r>
              <a:rPr lang="es-ES" dirty="0">
                <a:solidFill>
                  <a:schemeClr val="accent1"/>
                </a:solidFill>
              </a:rPr>
              <a:t>=</a:t>
            </a:r>
            <a:r>
              <a:rPr lang="es-ES" dirty="0" err="1">
                <a:solidFill>
                  <a:schemeClr val="accent1"/>
                </a:solidFill>
              </a:rPr>
              <a:t>service</a:t>
            </a:r>
            <a:r>
              <a:rPr lang="es-ES" dirty="0">
                <a:solidFill>
                  <a:schemeClr val="accent1"/>
                </a:solidFill>
              </a:rPr>
              <a:t> --</a:t>
            </a:r>
            <a:r>
              <a:rPr lang="es-ES" dirty="0" err="1">
                <a:solidFill>
                  <a:schemeClr val="accent1"/>
                </a:solidFill>
              </a:rPr>
              <a:t>state</a:t>
            </a:r>
            <a:r>
              <a:rPr lang="es-ES" dirty="0">
                <a:solidFill>
                  <a:schemeClr val="accent1"/>
                </a:solidFill>
              </a:rPr>
              <a:t>=active</a:t>
            </a:r>
            <a:endParaRPr lang="es-C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13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FC856-05A6-9D21-25A7-199592BB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0E190-1094-8527-B765-8FAE2DAA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1F92806-A700-CC85-2AF6-33AED0A40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34" y="1493177"/>
            <a:ext cx="7497497" cy="4683785"/>
          </a:xfrm>
        </p:spPr>
        <p:txBody>
          <a:bodyPr>
            <a:normAutofit fontScale="70000" lnSpcReduction="20000"/>
          </a:bodyPr>
          <a:lstStyle/>
          <a:p>
            <a:r>
              <a:rPr lang="es-ES" dirty="0">
                <a:solidFill>
                  <a:schemeClr val="accent1"/>
                </a:solidFill>
              </a:rPr>
              <a:t>Cuando ejecutes el comando, verás todos los servicios que están en el sistema. Sin embargo, también verás que algunos tienen un estado definido. Veamos qué significa todo esto.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Los servicios habilitados (</a:t>
            </a:r>
            <a:r>
              <a:rPr lang="es-ES" dirty="0" err="1">
                <a:solidFill>
                  <a:schemeClr val="accent1"/>
                </a:solidFill>
              </a:rPr>
              <a:t>Enabled</a:t>
            </a:r>
            <a:r>
              <a:rPr lang="es-ES" dirty="0">
                <a:solidFill>
                  <a:schemeClr val="accent1"/>
                </a:solidFill>
              </a:rPr>
              <a:t>) son los que se están ejecutando actualmente. Generalmente estos no tienen problemas.</a:t>
            </a:r>
          </a:p>
          <a:p>
            <a:r>
              <a:rPr lang="es-ES" dirty="0">
                <a:solidFill>
                  <a:schemeClr val="accent1"/>
                </a:solidFill>
              </a:rPr>
              <a:t>Los servicios deshabilitados (</a:t>
            </a:r>
            <a:r>
              <a:rPr lang="es-ES" dirty="0" err="1">
                <a:solidFill>
                  <a:schemeClr val="accent1"/>
                </a:solidFill>
              </a:rPr>
              <a:t>Disabled</a:t>
            </a:r>
            <a:r>
              <a:rPr lang="es-ES" dirty="0">
                <a:solidFill>
                  <a:schemeClr val="accent1"/>
                </a:solidFill>
              </a:rPr>
              <a:t>) son los que no están activos, pero se pueden activar en cualquier momento sin ningún problema.</a:t>
            </a:r>
          </a:p>
          <a:p>
            <a:r>
              <a:rPr lang="es-ES" dirty="0">
                <a:solidFill>
                  <a:schemeClr val="accent1"/>
                </a:solidFill>
              </a:rPr>
              <a:t>Los servicios enmascarados (</a:t>
            </a:r>
            <a:r>
              <a:rPr lang="es-ES" dirty="0" err="1">
                <a:solidFill>
                  <a:schemeClr val="accent1"/>
                </a:solidFill>
              </a:rPr>
              <a:t>Masked</a:t>
            </a:r>
            <a:r>
              <a:rPr lang="es-ES" dirty="0">
                <a:solidFill>
                  <a:schemeClr val="accent1"/>
                </a:solidFill>
              </a:rPr>
              <a:t>) no se ejecutarán a menos que les quites esa propiedad.</a:t>
            </a:r>
          </a:p>
          <a:p>
            <a:r>
              <a:rPr lang="es-ES" dirty="0">
                <a:solidFill>
                  <a:schemeClr val="accent1"/>
                </a:solidFill>
              </a:rPr>
              <a:t>Los servicios estáticos (</a:t>
            </a:r>
            <a:r>
              <a:rPr lang="es-ES" dirty="0" err="1">
                <a:solidFill>
                  <a:schemeClr val="accent1"/>
                </a:solidFill>
              </a:rPr>
              <a:t>Static</a:t>
            </a:r>
            <a:r>
              <a:rPr lang="es-ES" dirty="0">
                <a:solidFill>
                  <a:schemeClr val="accent1"/>
                </a:solidFill>
              </a:rPr>
              <a:t>) solo se utilizarán en caso de que otro servicio o unidad los necesite.</a:t>
            </a:r>
          </a:p>
          <a:p>
            <a:r>
              <a:rPr lang="es-ES" dirty="0">
                <a:solidFill>
                  <a:schemeClr val="accent1"/>
                </a:solidFill>
              </a:rPr>
              <a:t>Finalmente, hay servicios generados (</a:t>
            </a:r>
            <a:r>
              <a:rPr lang="es-ES" dirty="0" err="1">
                <a:solidFill>
                  <a:schemeClr val="accent1"/>
                </a:solidFill>
              </a:rPr>
              <a:t>generated</a:t>
            </a:r>
            <a:r>
              <a:rPr lang="es-ES" dirty="0">
                <a:solidFill>
                  <a:schemeClr val="accent1"/>
                </a:solidFill>
              </a:rPr>
              <a:t>) a través de un </a:t>
            </a:r>
            <a:r>
              <a:rPr lang="es-ES" dirty="0" err="1">
                <a:solidFill>
                  <a:schemeClr val="accent1"/>
                </a:solidFill>
              </a:rPr>
              <a:t>initscript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SysV</a:t>
            </a:r>
            <a:r>
              <a:rPr lang="es-ES" dirty="0">
                <a:solidFill>
                  <a:schemeClr val="accent1"/>
                </a:solidFill>
              </a:rPr>
              <a:t> o LSB con el generador </a:t>
            </a:r>
            <a:r>
              <a:rPr lang="es-ES" dirty="0" err="1">
                <a:solidFill>
                  <a:schemeClr val="accent1"/>
                </a:solidFill>
              </a:rPr>
              <a:t>systemd</a:t>
            </a:r>
            <a:r>
              <a:rPr lang="es-ES" dirty="0">
                <a:solidFill>
                  <a:schemeClr val="accent1"/>
                </a:solidFill>
              </a:rPr>
              <a:t>.</a:t>
            </a:r>
            <a:endParaRPr lang="es-CL" dirty="0">
              <a:solidFill>
                <a:schemeClr val="accent1"/>
              </a:solidFill>
            </a:endParaRPr>
          </a:p>
        </p:txBody>
      </p:sp>
      <p:pic>
        <p:nvPicPr>
          <p:cNvPr id="10" name="Marcador de contenido 6">
            <a:extLst>
              <a:ext uri="{FF2B5EF4-FFF2-40B4-BE49-F238E27FC236}">
                <a16:creationId xmlns:a16="http://schemas.microsoft.com/office/drawing/2014/main" id="{5F9EFF10-5B9A-A638-852A-BED2EAD6A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31" y="1493178"/>
            <a:ext cx="4218497" cy="43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6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E0DE7-6141-EEE0-DCA4-0329BB44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96034-6D21-06B9-5D5D-6BA747E2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17CB7E-EC3D-D089-0F61-C81E3DD0D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systemd</a:t>
            </a:r>
            <a:r>
              <a:rPr lang="es-ES" dirty="0">
                <a:solidFill>
                  <a:schemeClr val="accent1"/>
                </a:solidFill>
              </a:rPr>
              <a:t> cuenta con funcionalidades interesantes y necesarias debido a su arquitectura y funcionamiento. Una de ellas es el </a:t>
            </a:r>
            <a:r>
              <a:rPr lang="es-ES" dirty="0" err="1">
                <a:solidFill>
                  <a:schemeClr val="accent1"/>
                </a:solidFill>
              </a:rPr>
              <a:t>masking</a:t>
            </a:r>
            <a:r>
              <a:rPr lang="es-ES" dirty="0">
                <a:solidFill>
                  <a:schemeClr val="accent1"/>
                </a:solidFill>
              </a:rPr>
              <a:t> de </a:t>
            </a:r>
            <a:r>
              <a:rPr lang="es-ES" dirty="0" err="1">
                <a:solidFill>
                  <a:schemeClr val="accent1"/>
                </a:solidFill>
              </a:rPr>
              <a:t>units</a:t>
            </a:r>
            <a:r>
              <a:rPr lang="es-ES" dirty="0">
                <a:solidFill>
                  <a:schemeClr val="accent1"/>
                </a:solidFill>
              </a:rPr>
              <a:t>, o enmascaramiento/bloqueo de servicios.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En </a:t>
            </a:r>
            <a:r>
              <a:rPr lang="es-ES" dirty="0" err="1">
                <a:solidFill>
                  <a:schemeClr val="accent1"/>
                </a:solidFill>
              </a:rPr>
              <a:t>systemd</a:t>
            </a:r>
            <a:r>
              <a:rPr lang="es-ES" dirty="0">
                <a:solidFill>
                  <a:schemeClr val="accent1"/>
                </a:solidFill>
              </a:rPr>
              <a:t>, si deshabilitamos un servicio (</a:t>
            </a:r>
            <a:r>
              <a:rPr lang="es-ES" dirty="0" err="1">
                <a:solidFill>
                  <a:schemeClr val="accent1"/>
                </a:solidFill>
              </a:rPr>
              <a:t>unit</a:t>
            </a:r>
            <a:r>
              <a:rPr lang="es-ES" dirty="0">
                <a:solidFill>
                  <a:schemeClr val="accent1"/>
                </a:solidFill>
              </a:rPr>
              <a:t>), no significa que ese servicio no vaya a iniciarse. Si forma parte de las dependencias de otro servicio que sí está habilitado, </a:t>
            </a:r>
            <a:r>
              <a:rPr lang="es-ES" dirty="0" err="1">
                <a:solidFill>
                  <a:schemeClr val="accent1"/>
                </a:solidFill>
              </a:rPr>
              <a:t>systemd</a:t>
            </a:r>
            <a:r>
              <a:rPr lang="es-ES" dirty="0">
                <a:solidFill>
                  <a:schemeClr val="accent1"/>
                </a:solidFill>
              </a:rPr>
              <a:t> automáticamente lo iniciará cuando corresponda por dependencias, independientemente de que esté deshabilitado o no.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# </a:t>
            </a:r>
            <a:r>
              <a:rPr lang="es-ES" dirty="0" err="1">
                <a:solidFill>
                  <a:schemeClr val="accent1"/>
                </a:solidFill>
              </a:rPr>
              <a:t>systemctl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disable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sshd.service</a:t>
            </a:r>
            <a:endParaRPr lang="es-C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84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5C529-B8B9-E0AB-C612-256CF3424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B106B-58F9-98AA-C5E9-C2B1EAEA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Administración de Servicios.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51CF13-068A-2FFA-7581-E9C07344E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>
                <a:solidFill>
                  <a:schemeClr val="accent1"/>
                </a:solidFill>
              </a:rPr>
              <a:t>Nosotros, bajo nuestra propia responsabilidad, y sobre todo, sabiendo que el servicio no es dependencia de otros que sí están activos, tenemos la opción de bloquear ese servicio (</a:t>
            </a:r>
            <a:r>
              <a:rPr lang="es-ES" dirty="0" err="1">
                <a:solidFill>
                  <a:schemeClr val="accent1"/>
                </a:solidFill>
              </a:rPr>
              <a:t>mask</a:t>
            </a:r>
            <a:r>
              <a:rPr lang="es-ES" dirty="0">
                <a:solidFill>
                  <a:schemeClr val="accent1"/>
                </a:solidFill>
              </a:rPr>
              <a:t>) para que no se pueda iniciar, incluso aunque forme parte de las dependencias de otro servicio (</a:t>
            </a:r>
            <a:r>
              <a:rPr lang="es-ES" dirty="0" err="1">
                <a:solidFill>
                  <a:schemeClr val="accent1"/>
                </a:solidFill>
              </a:rPr>
              <a:t>units</a:t>
            </a:r>
            <a:r>
              <a:rPr lang="es-ES" dirty="0">
                <a:solidFill>
                  <a:schemeClr val="accent1"/>
                </a:solidFill>
              </a:rPr>
              <a:t>).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chemeClr val="accent1"/>
                </a:solidFill>
              </a:rPr>
              <a:t>Las dependencias de un servicio se pueden visualizar con el siguiente comando: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pPr marL="1828800" lvl="4" indent="0">
              <a:buNone/>
            </a:pPr>
            <a:r>
              <a:rPr lang="es-ES" sz="3300" dirty="0">
                <a:solidFill>
                  <a:schemeClr val="accent1"/>
                </a:solidFill>
              </a:rPr>
              <a:t>$ </a:t>
            </a:r>
            <a:r>
              <a:rPr lang="es-ES" sz="3300" dirty="0" err="1">
                <a:solidFill>
                  <a:schemeClr val="accent1"/>
                </a:solidFill>
              </a:rPr>
              <a:t>systemctl</a:t>
            </a:r>
            <a:r>
              <a:rPr lang="es-ES" sz="3300" dirty="0">
                <a:solidFill>
                  <a:schemeClr val="accent1"/>
                </a:solidFill>
              </a:rPr>
              <a:t> </a:t>
            </a:r>
            <a:r>
              <a:rPr lang="es-ES" sz="3300" dirty="0" err="1">
                <a:solidFill>
                  <a:schemeClr val="accent1"/>
                </a:solidFill>
              </a:rPr>
              <a:t>list-dependencies</a:t>
            </a:r>
            <a:r>
              <a:rPr lang="es-ES" sz="3300" dirty="0">
                <a:solidFill>
                  <a:schemeClr val="accent1"/>
                </a:solidFill>
              </a:rPr>
              <a:t> </a:t>
            </a:r>
            <a:r>
              <a:rPr lang="es-ES" sz="3300" dirty="0" err="1">
                <a:solidFill>
                  <a:schemeClr val="accent1"/>
                </a:solidFill>
              </a:rPr>
              <a:t>sshd.service</a:t>
            </a:r>
            <a:endParaRPr lang="es-ES" sz="3300" dirty="0">
              <a:solidFill>
                <a:schemeClr val="accent1"/>
              </a:solidFill>
            </a:endParaRPr>
          </a:p>
          <a:p>
            <a:pPr marL="1828800" lvl="4" indent="0">
              <a:buNone/>
            </a:pPr>
            <a:r>
              <a:rPr lang="es-ES" sz="3300" dirty="0">
                <a:solidFill>
                  <a:schemeClr val="accent1"/>
                </a:solidFill>
              </a:rPr>
              <a:t>├─</a:t>
            </a:r>
            <a:r>
              <a:rPr lang="es-ES" sz="3300" dirty="0" err="1">
                <a:solidFill>
                  <a:schemeClr val="accent1"/>
                </a:solidFill>
              </a:rPr>
              <a:t>system.slice</a:t>
            </a:r>
            <a:endParaRPr lang="es-ES" sz="3300" dirty="0">
              <a:solidFill>
                <a:schemeClr val="accent1"/>
              </a:solidFill>
            </a:endParaRPr>
          </a:p>
          <a:p>
            <a:pPr marL="1828800" lvl="4" indent="0">
              <a:buNone/>
            </a:pPr>
            <a:r>
              <a:rPr lang="es-ES" sz="3300" dirty="0">
                <a:solidFill>
                  <a:schemeClr val="accent1"/>
                </a:solidFill>
              </a:rPr>
              <a:t>└─</a:t>
            </a:r>
            <a:r>
              <a:rPr lang="es-ES" sz="3300" dirty="0" err="1">
                <a:solidFill>
                  <a:schemeClr val="accent1"/>
                </a:solidFill>
              </a:rPr>
              <a:t>basic.target</a:t>
            </a:r>
            <a:endParaRPr lang="es-ES" sz="3300" dirty="0">
              <a:solidFill>
                <a:schemeClr val="accent1"/>
              </a:solidFill>
            </a:endParaRPr>
          </a:p>
          <a:p>
            <a:pPr marL="1828800" lvl="4" indent="0">
              <a:buNone/>
            </a:pPr>
            <a:r>
              <a:rPr lang="es-ES" sz="3300" dirty="0">
                <a:solidFill>
                  <a:schemeClr val="accent1"/>
                </a:solidFill>
              </a:rPr>
              <a:t>  ├─</a:t>
            </a:r>
            <a:r>
              <a:rPr lang="es-ES" sz="3300" dirty="0" err="1">
                <a:solidFill>
                  <a:schemeClr val="accent1"/>
                </a:solidFill>
              </a:rPr>
              <a:t>microcode.service</a:t>
            </a:r>
            <a:endParaRPr lang="es-ES" sz="3300" dirty="0">
              <a:solidFill>
                <a:schemeClr val="accent1"/>
              </a:solidFill>
            </a:endParaRPr>
          </a:p>
          <a:p>
            <a:pPr marL="1828800" lvl="4" indent="0">
              <a:buNone/>
            </a:pPr>
            <a:r>
              <a:rPr lang="es-ES" sz="3300" dirty="0">
                <a:solidFill>
                  <a:schemeClr val="accent1"/>
                </a:solidFill>
              </a:rPr>
              <a:t>  ├─</a:t>
            </a:r>
            <a:r>
              <a:rPr lang="es-ES" sz="3300" dirty="0" err="1">
                <a:solidFill>
                  <a:schemeClr val="accent1"/>
                </a:solidFill>
              </a:rPr>
              <a:t>rhel-autorelabel-mark.service</a:t>
            </a:r>
            <a:endParaRPr lang="es-ES" sz="3300" dirty="0">
              <a:solidFill>
                <a:schemeClr val="accent1"/>
              </a:solidFill>
            </a:endParaRPr>
          </a:p>
          <a:p>
            <a:pPr marL="1828800" lvl="4" indent="0">
              <a:buNone/>
            </a:pPr>
            <a:r>
              <a:rPr lang="es-ES" sz="3300" dirty="0">
                <a:solidFill>
                  <a:schemeClr val="accent1"/>
                </a:solidFill>
              </a:rPr>
              <a:t>  ├─</a:t>
            </a:r>
            <a:r>
              <a:rPr lang="es-ES" sz="3300" dirty="0" err="1">
                <a:solidFill>
                  <a:schemeClr val="accent1"/>
                </a:solidFill>
              </a:rPr>
              <a:t>rhel-autorelabel.service</a:t>
            </a:r>
            <a:endParaRPr lang="es-ES" sz="3300" dirty="0">
              <a:solidFill>
                <a:schemeClr val="accent1"/>
              </a:solidFill>
            </a:endParaRPr>
          </a:p>
          <a:p>
            <a:pPr marL="1828800" lvl="4" indent="0">
              <a:buNone/>
            </a:pPr>
            <a:r>
              <a:rPr lang="es-ES" sz="3300" dirty="0">
                <a:solidFill>
                  <a:schemeClr val="accent1"/>
                </a:solidFill>
              </a:rPr>
              <a:t>[...]</a:t>
            </a:r>
            <a:endParaRPr lang="es-CL" sz="3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957954"/>
      </p:ext>
    </p:extLst>
  </p:cSld>
  <p:clrMapOvr>
    <a:masterClrMapping/>
  </p:clrMapOvr>
</p:sld>
</file>

<file path=ppt/theme/theme1.xml><?xml version="1.0" encoding="utf-8"?>
<a:theme xmlns:a="http://schemas.openxmlformats.org/drawingml/2006/main" name="USM">
  <a:themeElements>
    <a:clrScheme name="USM">
      <a:dk1>
        <a:srgbClr val="004B85"/>
      </a:dk1>
      <a:lt1>
        <a:sysClr val="window" lastClr="FFFFFF"/>
      </a:lt1>
      <a:dk2>
        <a:srgbClr val="03658C"/>
      </a:dk2>
      <a:lt2>
        <a:srgbClr val="E7E6E6"/>
      </a:lt2>
      <a:accent1>
        <a:srgbClr val="333333"/>
      </a:accent1>
      <a:accent2>
        <a:srgbClr val="D60019"/>
      </a:accent2>
      <a:accent3>
        <a:srgbClr val="A5A5A5"/>
      </a:accent3>
      <a:accent4>
        <a:srgbClr val="D9A404"/>
      </a:accent4>
      <a:accent5>
        <a:srgbClr val="5B9BD5"/>
      </a:accent5>
      <a:accent6>
        <a:srgbClr val="00845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AF7CB08032E274090CF55D9AF13D130" ma:contentTypeVersion="11" ma:contentTypeDescription="Crear nuevo documento." ma:contentTypeScope="" ma:versionID="e5e92d11e6dd28021fa9ca605917d68c">
  <xsd:schema xmlns:xsd="http://www.w3.org/2001/XMLSchema" xmlns:xs="http://www.w3.org/2001/XMLSchema" xmlns:p="http://schemas.microsoft.com/office/2006/metadata/properties" xmlns:ns2="ad15ba2a-e224-4b71-882b-7b86af8854dd" xmlns:ns3="861daee8-1bfe-42db-aeb1-d741624a94de" targetNamespace="http://schemas.microsoft.com/office/2006/metadata/properties" ma:root="true" ma:fieldsID="9bc51e660a94621d1d8e54ff363f15b0" ns2:_="" ns3:_="">
    <xsd:import namespace="ad15ba2a-e224-4b71-882b-7b86af8854dd"/>
    <xsd:import namespace="861daee8-1bfe-42db-aeb1-d741624a94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5ba2a-e224-4b71-882b-7b86af8854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b9688f9a-7c19-43c5-b2cb-50cd7d311f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daee8-1bfe-42db-aeb1-d741624a94d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0dee219-69b9-48ad-9353-9fe164db5172}" ma:internalName="TaxCatchAll" ma:showField="CatchAllData" ma:web="861daee8-1bfe-42db-aeb1-d741624a94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15ba2a-e224-4b71-882b-7b86af8854dd">
      <Terms xmlns="http://schemas.microsoft.com/office/infopath/2007/PartnerControls"/>
    </lcf76f155ced4ddcb4097134ff3c332f>
    <TaxCatchAll xmlns="861daee8-1bfe-42db-aeb1-d741624a94de" xsi:nil="true"/>
  </documentManagement>
</p:properties>
</file>

<file path=customXml/itemProps1.xml><?xml version="1.0" encoding="utf-8"?>
<ds:datastoreItem xmlns:ds="http://schemas.openxmlformats.org/officeDocument/2006/customXml" ds:itemID="{9162D21F-4052-43AC-B5B8-8E39C05A28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B8D5F3-17C0-4C51-B47E-7EB319469F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15ba2a-e224-4b71-882b-7b86af8854dd"/>
    <ds:schemaRef ds:uri="861daee8-1bfe-42db-aeb1-d741624a94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926CCC-6605-44C6-BEFE-9F07BFE9A27D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ad15ba2a-e224-4b71-882b-7b86af8854dd"/>
    <ds:schemaRef ds:uri="http://purl.org/dc/dcmitype/"/>
    <ds:schemaRef ds:uri="861daee8-1bfe-42db-aeb1-d741624a94d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1334</Words>
  <Application>Microsoft Office PowerPoint</Application>
  <PresentationFormat>Panorámica</PresentationFormat>
  <Paragraphs>154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Franklin Gothic</vt:lpstr>
      <vt:lpstr>Wingdings</vt:lpstr>
      <vt:lpstr>USM</vt:lpstr>
      <vt:lpstr>Sistemas Operativos.</vt:lpstr>
      <vt:lpstr>Objetivos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  <vt:lpstr>Instalación y Administración de Servicios.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Pamela Gatica</dc:creator>
  <cp:lastModifiedBy>Patricio Edmundo Santander Canales</cp:lastModifiedBy>
  <cp:revision>26</cp:revision>
  <dcterms:created xsi:type="dcterms:W3CDTF">2022-04-12T18:33:57Z</dcterms:created>
  <dcterms:modified xsi:type="dcterms:W3CDTF">2024-10-28T02:55:30Z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0x010100EAF7CB08032E274090CF55D9AF13D130</vt:lpwstr>
  </property>
  <property fmtid="{D5CDD505-2E9C-101B-9397-08002B2CF9AE}" pid="3" name="MediaServiceImageTags">
    <vt:lpwstr/>
  </property>
</Properties>
</file>